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6" r:id="rId2"/>
    <p:sldId id="272" r:id="rId3"/>
    <p:sldId id="273" r:id="rId4"/>
    <p:sldId id="274" r:id="rId5"/>
    <p:sldId id="275" r:id="rId6"/>
    <p:sldId id="276" r:id="rId7"/>
    <p:sldId id="277" r:id="rId8"/>
    <p:sldId id="278" r:id="rId9"/>
    <p:sldId id="279" r:id="rId10"/>
    <p:sldId id="280" r:id="rId11"/>
    <p:sldId id="281"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9" autoAdjust="0"/>
    <p:restoredTop sz="94660"/>
  </p:normalViewPr>
  <p:slideViewPr>
    <p:cSldViewPr snapToGrid="0">
      <p:cViewPr varScale="1">
        <p:scale>
          <a:sx n="79" d="100"/>
          <a:sy n="79" d="100"/>
        </p:scale>
        <p:origin x="-14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20" name="Footer Placeholder 19"/>
          <p:cNvSpPr>
            <a:spLocks noGrp="1"/>
          </p:cNvSpPr>
          <p:nvPr>
            <p:ph type="ftr" sz="quarter" idx="11"/>
          </p:nvPr>
        </p:nvSpPr>
        <p:spPr/>
        <p:txBody>
          <a:bodyPr/>
          <a:lstStyle>
            <a:extLst/>
          </a:lstStyle>
          <a:p>
            <a:endParaRPr lang="vi-VN"/>
          </a:p>
        </p:txBody>
      </p:sp>
      <p:sp>
        <p:nvSpPr>
          <p:cNvPr id="10" name="Slide Number Placeholder 9"/>
          <p:cNvSpPr>
            <a:spLocks noGrp="1"/>
          </p:cNvSpPr>
          <p:nvPr>
            <p:ph type="sldNum" sz="quarter" idx="12"/>
          </p:nvPr>
        </p:nvSpPr>
        <p:spPr/>
        <p:txBody>
          <a:bodyPr/>
          <a:lstStyle>
            <a:extLst/>
          </a:lstStyle>
          <a:p>
            <a:fld id="{12585651-539F-4F3E-8B8A-0BAF638AA52F}" type="slidenum">
              <a:rPr lang="vi-VN" smtClean="0"/>
              <a:pPr/>
              <a:t>‹#›</a:t>
            </a:fld>
            <a:endParaRPr lang="vi-VN"/>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12585651-539F-4F3E-8B8A-0BAF638AA52F}" type="slidenum">
              <a:rPr lang="vi-VN" smtClean="0"/>
              <a:pPr/>
              <a:t>‹#›</a:t>
            </a:fld>
            <a:endParaRPr lang="vi-VN"/>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8" name="Footer Placeholder 7"/>
          <p:cNvSpPr>
            <a:spLocks noGrp="1"/>
          </p:cNvSpPr>
          <p:nvPr>
            <p:ph type="ftr" sz="quarter" idx="11"/>
          </p:nvPr>
        </p:nvSpPr>
        <p:spPr/>
        <p:txBody>
          <a:bodyPr/>
          <a:lstStyle>
            <a:extLst/>
          </a:lstStyle>
          <a:p>
            <a:endParaRPr lang="vi-VN"/>
          </a:p>
        </p:txBody>
      </p:sp>
      <p:sp>
        <p:nvSpPr>
          <p:cNvPr id="9" name="Slide Number Placeholder 8"/>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4" name="Footer Placeholder 3"/>
          <p:cNvSpPr>
            <a:spLocks noGrp="1"/>
          </p:cNvSpPr>
          <p:nvPr>
            <p:ph type="ftr" sz="quarter" idx="11"/>
          </p:nvPr>
        </p:nvSpPr>
        <p:spPr/>
        <p:txBody>
          <a:bodyPr/>
          <a:lstStyle>
            <a:extLst/>
          </a:lstStyle>
          <a:p>
            <a:endParaRPr lang="vi-VN"/>
          </a:p>
        </p:txBody>
      </p:sp>
      <p:sp>
        <p:nvSpPr>
          <p:cNvPr id="5" name="Slide Number Placeholder 4"/>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3" name="Footer Placeholder 2"/>
          <p:cNvSpPr>
            <a:spLocks noGrp="1"/>
          </p:cNvSpPr>
          <p:nvPr>
            <p:ph type="ftr" sz="quarter" idx="11"/>
          </p:nvPr>
        </p:nvSpPr>
        <p:spPr/>
        <p:txBody>
          <a:bodyPr/>
          <a:lstStyle>
            <a:extLst/>
          </a:lstStyle>
          <a:p>
            <a:endParaRPr lang="vi-VN"/>
          </a:p>
        </p:txBody>
      </p:sp>
      <p:sp>
        <p:nvSpPr>
          <p:cNvPr id="4" name="Slide Number Placeholder 3"/>
          <p:cNvSpPr>
            <a:spLocks noGrp="1"/>
          </p:cNvSpPr>
          <p:nvPr>
            <p:ph type="sldNum" sz="quarter" idx="12"/>
          </p:nvPr>
        </p:nvSpPr>
        <p:spPr/>
        <p:txBody>
          <a:bodyPr/>
          <a:lstStyle>
            <a:extLst/>
          </a:lstStyle>
          <a:p>
            <a:fld id="{12585651-539F-4F3E-8B8A-0BAF638AA52F}" type="slidenum">
              <a:rPr lang="vi-VN" smtClean="0"/>
              <a:pPr/>
              <a:t>‹#›</a:t>
            </a:fld>
            <a:endParaRPr lang="vi-VN"/>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12585651-539F-4F3E-8B8A-0BAF638AA52F}"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972DBF0-FD6D-48C3-B689-36FC2025FEC9}" type="datetimeFigureOut">
              <a:rPr lang="vi-VN" smtClean="0"/>
              <a:pPr/>
              <a:t>02/02/2021</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12585651-539F-4F3E-8B8A-0BAF638AA52F}" type="slidenum">
              <a:rPr lang="vi-VN" smtClean="0"/>
              <a:pPr/>
              <a:t>‹#›</a:t>
            </a:fld>
            <a:endParaRPr lang="vi-VN"/>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972DBF0-FD6D-48C3-B689-36FC2025FEC9}" type="datetimeFigureOut">
              <a:rPr lang="vi-VN" smtClean="0"/>
              <a:pPr/>
              <a:t>02/02/2021</a:t>
            </a:fld>
            <a:endParaRPr lang="vi-VN"/>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vi-VN"/>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585651-539F-4F3E-8B8A-0BAF638AA52F}" type="slidenum">
              <a:rPr lang="vi-VN" smtClean="0"/>
              <a:pPr/>
              <a:t>‹#›</a:t>
            </a:fld>
            <a:endParaRPr lang="vi-VN"/>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481262"/>
            <a:ext cx="9997440" cy="2261938"/>
          </a:xfrm>
        </p:spPr>
        <p:txBody>
          <a:bodyPr>
            <a:normAutofit/>
          </a:bodyPr>
          <a:lstStyle/>
          <a:p>
            <a:pPr algn="ctr"/>
            <a:r>
              <a:rPr lang="en-US" b="1" dirty="0" err="1" smtClean="0">
                <a:solidFill>
                  <a:srgbClr val="FF0000"/>
                </a:solidFill>
                <a:latin typeface="Times New Roman" pitchFamily="18" charset="0"/>
                <a:cs typeface="Times New Roman" pitchFamily="18" charset="0"/>
              </a:rPr>
              <a:t>Mĩ</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thuật</a:t>
            </a:r>
            <a:r>
              <a:rPr lang="en-US"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8- </a:t>
            </a:r>
            <a:r>
              <a:rPr lang="en-US" b="1" dirty="0" err="1" smtClean="0">
                <a:solidFill>
                  <a:srgbClr val="FF0000"/>
                </a:solidFill>
                <a:latin typeface="Times New Roman" pitchFamily="18" charset="0"/>
                <a:cs typeface="Times New Roman" pitchFamily="18" charset="0"/>
              </a:rPr>
              <a:t>Tuần</a:t>
            </a:r>
            <a:r>
              <a:rPr lang="en-US" b="1" dirty="0" smtClean="0">
                <a:solidFill>
                  <a:srgbClr val="FF0000"/>
                </a:solidFill>
                <a:latin typeface="Times New Roman" pitchFamily="18" charset="0"/>
                <a:cs typeface="Times New Roman" pitchFamily="18" charset="0"/>
              </a:rPr>
              <a:t> 21</a:t>
            </a:r>
            <a:r>
              <a:rPr lang="en-US" dirty="0" smtClean="0"/>
              <a:t/>
            </a:r>
            <a:br>
              <a:rPr lang="en-US" dirty="0" smtClean="0"/>
            </a:br>
            <a:r>
              <a:rPr lang="en-US" sz="3600" b="1" dirty="0" err="1" smtClean="0">
                <a:solidFill>
                  <a:srgbClr val="0070C0"/>
                </a:solidFill>
                <a:latin typeface="Times New Roman" pitchFamily="18" charset="0"/>
                <a:cs typeface="Times New Roman" pitchFamily="18" charset="0"/>
              </a:rPr>
              <a:t>Tiết</a:t>
            </a:r>
            <a:r>
              <a:rPr lang="en-US" sz="3600" b="1" dirty="0" smtClean="0">
                <a:solidFill>
                  <a:srgbClr val="0070C0"/>
                </a:solidFill>
                <a:latin typeface="Times New Roman" pitchFamily="18" charset="0"/>
                <a:cs typeface="Times New Roman" pitchFamily="18" charset="0"/>
              </a:rPr>
              <a:t> 21.  </a:t>
            </a:r>
            <a:r>
              <a:rPr lang="en-US" sz="3600" b="1" dirty="0" err="1" smtClean="0">
                <a:solidFill>
                  <a:srgbClr val="0070C0"/>
                </a:solidFill>
                <a:latin typeface="Times New Roman" pitchFamily="18" charset="0"/>
                <a:cs typeface="Times New Roman" pitchFamily="18" charset="0"/>
              </a:rPr>
              <a:t>Chủ</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đề</a:t>
            </a:r>
            <a:r>
              <a:rPr lang="en-US" sz="3600" b="1" dirty="0" smtClean="0">
                <a:solidFill>
                  <a:srgbClr val="0070C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6: </a:t>
            </a:r>
            <a:r>
              <a:rPr lang="en-US" sz="3600" b="1" dirty="0" smtClean="0">
                <a:solidFill>
                  <a:srgbClr val="0070C0"/>
                </a:solidFill>
                <a:latin typeface="Times New Roman" pitchFamily="18" charset="0"/>
                <a:cs typeface="Times New Roman" pitchFamily="18" charset="0"/>
              </a:rPr>
              <a:t>HỘI </a:t>
            </a:r>
            <a:r>
              <a:rPr lang="en-US" sz="3600" b="1" dirty="0" smtClean="0">
                <a:solidFill>
                  <a:srgbClr val="0070C0"/>
                </a:solidFill>
                <a:latin typeface="Times New Roman" pitchFamily="18" charset="0"/>
                <a:cs typeface="Times New Roman" pitchFamily="18" charset="0"/>
              </a:rPr>
              <a:t>HOA XUÂN </a:t>
            </a:r>
            <a:endParaRPr lang="en-US" sz="36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914144" y="2658979"/>
            <a:ext cx="9997440" cy="3589420"/>
          </a:xfrm>
        </p:spPr>
        <p:txBody>
          <a:bodyPr>
            <a:normAutofit/>
          </a:bodyPr>
          <a:lstStyle/>
          <a:p>
            <a:endParaRPr lang="en-US" dirty="0" smtClean="0">
              <a:latin typeface="Times New Roman" pitchFamily="18" charset="0"/>
              <a:cs typeface="Times New Roman" pitchFamily="18" charset="0"/>
            </a:endParaRPr>
          </a:p>
          <a:p>
            <a:pPr algn="ct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3: </a:t>
            </a:r>
            <a:r>
              <a:rPr lang="en-US" sz="2800" b="1" dirty="0" smtClean="0">
                <a:latin typeface="Times New Roman" pitchFamily="18" charset="0"/>
                <a:cs typeface="Times New Roman" pitchFamily="18" charset="0"/>
              </a:rPr>
              <a:t>TẠO </a:t>
            </a:r>
            <a:r>
              <a:rPr lang="en-US" sz="2800" b="1" dirty="0" smtClean="0">
                <a:latin typeface="Times New Roman" pitchFamily="18" charset="0"/>
                <a:cs typeface="Times New Roman" pitchFamily="18" charset="0"/>
              </a:rPr>
              <a:t>DÁNG VÀ TRANG TRÍ CHẬU CẢNH/LỌ HOA</a:t>
            </a:r>
            <a:endParaRPr lang="en-US" sz="28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Lan</a:t>
            </a:r>
            <a:endParaRPr lang="en-US" dirty="0">
              <a:latin typeface="Times New Roman" pitchFamily="18" charset="0"/>
              <a:cs typeface="Times New Roman"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7"/>
            <a:ext cx="9997440" cy="1758699"/>
          </a:xfrm>
        </p:spPr>
        <p:txBody>
          <a:bodyPr>
            <a:normAutofit/>
          </a:bodyPr>
          <a:lstStyle/>
          <a:p>
            <a:r>
              <a:rPr lang="en-US" b="1" dirty="0" smtClean="0">
                <a:solidFill>
                  <a:srgbClr val="C00000"/>
                </a:solidFill>
                <a:latin typeface="Times New Roman" pitchFamily="18" charset="0"/>
                <a:cs typeface="Times New Roman" pitchFamily="18" charset="0"/>
              </a:rPr>
              <a:t>3. </a:t>
            </a:r>
            <a:r>
              <a:rPr lang="en-US" b="1" dirty="0" err="1" smtClean="0">
                <a:solidFill>
                  <a:srgbClr val="C00000"/>
                </a:solidFill>
                <a:latin typeface="Times New Roman" pitchFamily="18" charset="0"/>
                <a:cs typeface="Times New Roman" pitchFamily="18" charset="0"/>
              </a:rPr>
              <a:t>Thực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hành</a:t>
            </a:r>
            <a:r>
              <a:rPr lang="en-US" b="1" dirty="0" smtClean="0">
                <a:solidFill>
                  <a:srgbClr val="C00000"/>
                </a:solidFill>
                <a:latin typeface="Times New Roman" pitchFamily="18" charset="0"/>
                <a:cs typeface="Times New Roman" pitchFamily="18" charset="0"/>
              </a:rPr>
              <a:t/>
            </a:r>
            <a:br>
              <a:rPr lang="en-US" b="1" dirty="0" smtClean="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14144" y="1684422"/>
            <a:ext cx="9997440" cy="4563978"/>
          </a:xfrm>
        </p:spPr>
        <p:txBody>
          <a:bodyPr>
            <a:normAutofit/>
          </a:bodyPr>
          <a:lstStyle/>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nhóm</a:t>
            </a:r>
            <a:r>
              <a:rPr lang="en-US" sz="3600" dirty="0" smtClean="0">
                <a:latin typeface="Times New Roman" pitchFamily="18" charset="0"/>
                <a:cs typeface="Times New Roman" pitchFamily="18" charset="0"/>
              </a:rPr>
              <a:t> Hs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chậu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chiều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3 </a:t>
            </a:r>
            <a:r>
              <a:rPr lang="en-US" sz="3600" dirty="0" err="1" smtClean="0">
                <a:latin typeface="Times New Roman" pitchFamily="18" charset="0"/>
                <a:cs typeface="Times New Roman" pitchFamily="18" charset="0"/>
              </a:rPr>
              <a:t>chiều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ransition>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err="1" smtClean="0">
                <a:solidFill>
                  <a:srgbClr val="C00000"/>
                </a:solidFill>
                <a:latin typeface="Times New Roman" pitchFamily="18" charset="0"/>
                <a:cs typeface="Times New Roman" pitchFamily="18" charset="0"/>
              </a:rPr>
              <a:t>Hướng</a:t>
            </a:r>
            <a:r>
              <a:rPr lang="en-US" b="1" u="sng" dirty="0" smtClean="0">
                <a:solidFill>
                  <a:srgbClr val="C00000"/>
                </a:solidFill>
                <a:latin typeface="Times New Roman" pitchFamily="18" charset="0"/>
                <a:cs typeface="Times New Roman" pitchFamily="18" charset="0"/>
              </a:rPr>
              <a:t> </a:t>
            </a:r>
            <a:r>
              <a:rPr lang="en-US" b="1" u="sng" dirty="0" err="1" smtClean="0">
                <a:solidFill>
                  <a:srgbClr val="C00000"/>
                </a:solidFill>
                <a:latin typeface="Times New Roman" pitchFamily="18" charset="0"/>
                <a:cs typeface="Times New Roman" pitchFamily="18" charset="0"/>
              </a:rPr>
              <a:t>dẫn</a:t>
            </a:r>
            <a:r>
              <a:rPr lang="en-US" b="1" u="sng" dirty="0" smtClean="0">
                <a:solidFill>
                  <a:srgbClr val="C00000"/>
                </a:solidFill>
                <a:latin typeface="Times New Roman" pitchFamily="18" charset="0"/>
                <a:cs typeface="Times New Roman" pitchFamily="18" charset="0"/>
              </a:rPr>
              <a:t> </a:t>
            </a:r>
            <a:r>
              <a:rPr lang="en-US" b="1" u="sng" dirty="0" err="1" smtClean="0">
                <a:solidFill>
                  <a:srgbClr val="C00000"/>
                </a:solidFill>
                <a:latin typeface="Times New Roman" pitchFamily="18" charset="0"/>
                <a:cs typeface="Times New Roman" pitchFamily="18" charset="0"/>
              </a:rPr>
              <a:t>về</a:t>
            </a:r>
            <a:r>
              <a:rPr lang="en-US" b="1" u="sng" dirty="0" smtClean="0">
                <a:solidFill>
                  <a:srgbClr val="C00000"/>
                </a:solidFill>
                <a:latin typeface="Times New Roman" pitchFamily="18" charset="0"/>
                <a:cs typeface="Times New Roman" pitchFamily="18" charset="0"/>
              </a:rPr>
              <a:t> </a:t>
            </a:r>
            <a:r>
              <a:rPr lang="en-US" b="1" u="sng" dirty="0" err="1" smtClean="0">
                <a:solidFill>
                  <a:srgbClr val="C00000"/>
                </a:solidFill>
                <a:latin typeface="Times New Roman" pitchFamily="18" charset="0"/>
                <a:cs typeface="Times New Roman" pitchFamily="18" charset="0"/>
              </a:rPr>
              <a:t>nhà</a:t>
            </a:r>
            <a:endParaRPr lang="en-US" b="1" u="sn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3).</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010653"/>
            <a:ext cx="9997440" cy="1034715"/>
          </a:xfrm>
        </p:spPr>
        <p:txBody>
          <a:bodyPr>
            <a:normAutofit fontScale="90000"/>
          </a:bodyPr>
          <a:lstStyle/>
          <a:p>
            <a:r>
              <a:rPr lang="en-US" b="1" dirty="0" smtClean="0">
                <a:solidFill>
                  <a:srgbClr val="C00000"/>
                </a:solidFill>
                <a:latin typeface="Times New Roman" pitchFamily="18" charset="0"/>
                <a:cs typeface="Times New Roman" pitchFamily="18" charset="0"/>
              </a:rPr>
              <a:t/>
            </a:r>
            <a:br>
              <a:rPr lang="en-US" b="1" dirty="0" smtClean="0">
                <a:solidFill>
                  <a:srgbClr val="C00000"/>
                </a:solidFill>
                <a:latin typeface="Times New Roman" pitchFamily="18" charset="0"/>
                <a:cs typeface="Times New Roman" pitchFamily="18" charset="0"/>
              </a:rPr>
            </a:br>
            <a:r>
              <a:rPr lang="en-US" b="1" dirty="0" smtClean="0">
                <a:solidFill>
                  <a:srgbClr val="C00000"/>
                </a:solidFill>
                <a:latin typeface="Times New Roman" pitchFamily="18" charset="0"/>
                <a:cs typeface="Times New Roman" pitchFamily="18" charset="0"/>
              </a:rPr>
              <a:t/>
            </a:r>
            <a:br>
              <a:rPr lang="en-US" b="1" dirty="0" smtClean="0">
                <a:solidFill>
                  <a:srgbClr val="C00000"/>
                </a:solidFill>
                <a:latin typeface="Times New Roman" pitchFamily="18" charset="0"/>
                <a:cs typeface="Times New Roman" pitchFamily="18" charset="0"/>
              </a:rPr>
            </a:br>
            <a:r>
              <a:rPr lang="en-US" b="1" dirty="0" smtClean="0">
                <a:solidFill>
                  <a:srgbClr val="C00000"/>
                </a:solidFill>
                <a:latin typeface="Times New Roman" pitchFamily="18" charset="0"/>
                <a:cs typeface="Times New Roman" pitchFamily="18" charset="0"/>
              </a:rPr>
              <a:t>1. </a:t>
            </a:r>
            <a:r>
              <a:rPr lang="en-US" b="1" dirty="0" err="1" smtClean="0">
                <a:solidFill>
                  <a:srgbClr val="C00000"/>
                </a:solidFill>
                <a:latin typeface="Times New Roman" pitchFamily="18" charset="0"/>
                <a:cs typeface="Times New Roman" pitchFamily="18" charset="0"/>
              </a:rPr>
              <a:t>T</a:t>
            </a:r>
            <a:r>
              <a:rPr lang="en-US" b="1" dirty="0" err="1" smtClean="0">
                <a:solidFill>
                  <a:srgbClr val="C00000"/>
                </a:solidFill>
              </a:rPr>
              <a:t>ìm</a:t>
            </a:r>
            <a:r>
              <a:rPr lang="en-US" b="1" dirty="0" smtClean="0">
                <a:solidFill>
                  <a:srgbClr val="C00000"/>
                </a:solidFill>
              </a:rPr>
              <a:t> </a:t>
            </a:r>
            <a:r>
              <a:rPr lang="en-US" b="1" dirty="0" err="1" smtClean="0">
                <a:solidFill>
                  <a:srgbClr val="C00000"/>
                </a:solidFill>
              </a:rPr>
              <a:t>hiểu</a:t>
            </a:r>
            <a:r>
              <a:rPr lang="en-US" b="1" dirty="0" smtClean="0">
                <a:solidFill>
                  <a:srgbClr val="C00000"/>
                </a:solidFill>
              </a:rPr>
              <a:t/>
            </a:r>
            <a:br>
              <a:rPr lang="en-US" b="1" dirty="0" smtClean="0">
                <a:solidFill>
                  <a:srgbClr val="C00000"/>
                </a:solidFill>
              </a:rPr>
            </a:br>
            <a:r>
              <a:rPr lang="en-US" sz="44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tranh</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HS </a:t>
            </a: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chậu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dirty="0" smtClean="0">
                <a:solidFill>
                  <a:srgbClr val="C00000"/>
                </a:solidFill>
              </a:rPr>
              <a:t/>
            </a:r>
            <a:br>
              <a:rPr lang="en-US" sz="3600" b="1" dirty="0" smtClean="0">
                <a:solidFill>
                  <a:srgbClr val="C00000"/>
                </a:solidFill>
              </a:rPr>
            </a:br>
            <a:r>
              <a:rPr lang="en-US" dirty="0" smtClean="0"/>
              <a:t/>
            </a:r>
            <a:br>
              <a:rPr lang="en-US" dirty="0" smtClean="0"/>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14144" y="1913021"/>
            <a:ext cx="9997440" cy="4335379"/>
          </a:xfrm>
        </p:spPr>
        <p:txBody>
          <a:bodyPr>
            <a:norm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endParaRPr lang="en-US" dirty="0">
              <a:latin typeface="Times New Roman" pitchFamily="18" charset="0"/>
              <a:cs typeface="Times New Roman" pitchFamily="18" charset="0"/>
            </a:endParaRPr>
          </a:p>
        </p:txBody>
      </p:sp>
      <p:pic>
        <p:nvPicPr>
          <p:cNvPr id="4" name="Picture 3" descr="HÃ¬nh áº£nh cÃ³ liÃªn quan"/>
          <p:cNvPicPr/>
          <p:nvPr/>
        </p:nvPicPr>
        <p:blipFill>
          <a:blip r:embed="rId2"/>
          <a:srcRect/>
          <a:stretch>
            <a:fillRect/>
          </a:stretch>
        </p:blipFill>
        <p:spPr bwMode="auto">
          <a:xfrm>
            <a:off x="2346158" y="3814010"/>
            <a:ext cx="4102767" cy="2442411"/>
          </a:xfrm>
          <a:prstGeom prst="rect">
            <a:avLst/>
          </a:prstGeom>
          <a:noFill/>
          <a:ln w="9525">
            <a:noFill/>
            <a:miter lim="800000"/>
            <a:headEnd/>
            <a:tailEnd/>
          </a:ln>
        </p:spPr>
      </p:pic>
      <p:pic>
        <p:nvPicPr>
          <p:cNvPr id="5" name="Picture 4" descr="HÃ¬nh áº£nh cÃ³ liÃªn quan"/>
          <p:cNvPicPr/>
          <p:nvPr/>
        </p:nvPicPr>
        <p:blipFill>
          <a:blip r:embed="rId3"/>
          <a:srcRect/>
          <a:stretch>
            <a:fillRect/>
          </a:stretch>
        </p:blipFill>
        <p:spPr bwMode="auto">
          <a:xfrm>
            <a:off x="7062537" y="3236495"/>
            <a:ext cx="4319337" cy="3224463"/>
          </a:xfrm>
          <a:prstGeom prst="rect">
            <a:avLst/>
          </a:prstGeom>
          <a:noFill/>
          <a:ln w="9525">
            <a:noFill/>
            <a:miter lim="800000"/>
            <a:headEnd/>
            <a:tailEnd/>
          </a:ln>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2191836"/>
          </a:xfrm>
        </p:spPr>
        <p:txBody>
          <a:bodyPr>
            <a:normAutofit fontScale="90000"/>
          </a:bodyPr>
          <a:lstStyle/>
          <a:p>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1: </a:t>
            </a:r>
            <a:r>
              <a:rPr lang="en-US" b="1" dirty="0" err="1" smtClean="0">
                <a:latin typeface="Times New Roman" pitchFamily="18" charset="0"/>
                <a:cs typeface="Times New Roman" pitchFamily="18" charset="0"/>
              </a:rPr>
              <a:t>Vẽ</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chậu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cảnh</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lọ</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hoa</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Trang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trí</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đường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diềm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tự</a:t>
            </a:r>
            <a:r>
              <a:rPr lang="en-US" dirty="0" smtClean="0">
                <a:solidFill>
                  <a:srgbClr val="0070C0"/>
                </a:solidFill>
                <a:latin typeface="Times New Roman" pitchFamily="18" charset="0"/>
                <a:cs typeface="Times New Roman" pitchFamily="18" charset="0"/>
              </a:rPr>
              <a:t> do…</a:t>
            </a:r>
            <a:br>
              <a:rPr lang="en-US" dirty="0" smtClean="0">
                <a:solidFill>
                  <a:srgbClr val="0070C0"/>
                </a:solidFill>
                <a:latin typeface="Times New Roman" pitchFamily="18" charset="0"/>
                <a:cs typeface="Times New Roman" pitchFamily="18" charset="0"/>
              </a:rPr>
            </a:b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Họa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hoa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lá</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chim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thú</a:t>
            </a:r>
            <a:r>
              <a:rPr lang="en-US" dirty="0" smtClean="0">
                <a:solidFill>
                  <a:srgbClr val="0070C0"/>
                </a:solidFill>
                <a:latin typeface="Times New Roman" pitchFamily="18" charset="0"/>
                <a:cs typeface="Times New Roman" pitchFamily="18" charset="0"/>
              </a:rPr>
              <a:t>…</a:t>
            </a:r>
            <a:br>
              <a:rPr lang="en-US" dirty="0" smtClean="0">
                <a:solidFill>
                  <a:srgbClr val="0070C0"/>
                </a:solidFill>
                <a:latin typeface="Times New Roman" pitchFamily="18" charset="0"/>
                <a:cs typeface="Times New Roman" pitchFamily="18" charset="0"/>
              </a:rPr>
            </a:b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Hình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dáng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dạng</a:t>
            </a:r>
            <a:endParaRPr lang="en-US" dirty="0">
              <a:solidFill>
                <a:srgbClr val="0070C0"/>
              </a:solidFill>
              <a:latin typeface="Times New Roman" pitchFamily="18" charset="0"/>
              <a:cs typeface="Times New Roman" pitchFamily="18" charset="0"/>
            </a:endParaRPr>
          </a:p>
        </p:txBody>
      </p:sp>
      <p:pic>
        <p:nvPicPr>
          <p:cNvPr id="4" name="Content Placeholder 3" descr="HÃ¬nh áº£nh cÃ³ liÃªn quan"/>
          <p:cNvPicPr>
            <a:picLocks noGrp="1"/>
          </p:cNvPicPr>
          <p:nvPr>
            <p:ph idx="1"/>
          </p:nvPr>
        </p:nvPicPr>
        <p:blipFill>
          <a:blip r:embed="rId2"/>
          <a:srcRect/>
          <a:stretch>
            <a:fillRect/>
          </a:stretch>
        </p:blipFill>
        <p:spPr bwMode="auto">
          <a:xfrm>
            <a:off x="1944335" y="3080084"/>
            <a:ext cx="5041231" cy="3302257"/>
          </a:xfrm>
          <a:prstGeom prst="rect">
            <a:avLst/>
          </a:prstGeom>
          <a:noFill/>
          <a:ln w="9525">
            <a:noFill/>
            <a:miter lim="800000"/>
            <a:headEnd/>
            <a:tailEnd/>
          </a:ln>
        </p:spPr>
      </p:pic>
      <p:pic>
        <p:nvPicPr>
          <p:cNvPr id="2051" name="Picture 3" descr="C:\Users\PC\Downloads\a7.jpg"/>
          <p:cNvPicPr>
            <a:picLocks noChangeAspect="1" noChangeArrowheads="1"/>
          </p:cNvPicPr>
          <p:nvPr/>
        </p:nvPicPr>
        <p:blipFill>
          <a:blip r:embed="rId3"/>
          <a:srcRect/>
          <a:stretch>
            <a:fillRect/>
          </a:stretch>
        </p:blipFill>
        <p:spPr bwMode="auto">
          <a:xfrm>
            <a:off x="7478037" y="3332747"/>
            <a:ext cx="4096011" cy="3118156"/>
          </a:xfrm>
          <a:prstGeom prst="rect">
            <a:avLst/>
          </a:prstGeom>
          <a:noFill/>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2: </a:t>
            </a:r>
            <a:r>
              <a:rPr lang="en-US" b="1" dirty="0" err="1" smtClean="0">
                <a:latin typeface="Times New Roman" pitchFamily="18" charset="0"/>
                <a:cs typeface="Times New Roman" pitchFamily="18" charset="0"/>
              </a:rPr>
              <a:t>xé</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chậu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cảnh</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lọ</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hoa</a:t>
            </a:r>
            <a:endParaRPr lang="en-US" b="1" dirty="0">
              <a:latin typeface="Times New Roman" pitchFamily="18" charset="0"/>
              <a:cs typeface="Times New Roman" pitchFamily="18" charset="0"/>
            </a:endParaRPr>
          </a:p>
        </p:txBody>
      </p:sp>
      <p:pic>
        <p:nvPicPr>
          <p:cNvPr id="1026" name="Picture 2" descr="C:\Users\PC\Downloads\a5.jpg"/>
          <p:cNvPicPr>
            <a:picLocks noGrp="1" noChangeAspect="1" noChangeArrowheads="1"/>
          </p:cNvPicPr>
          <p:nvPr>
            <p:ph idx="1"/>
          </p:nvPr>
        </p:nvPicPr>
        <p:blipFill>
          <a:blip r:embed="rId2"/>
          <a:srcRect/>
          <a:stretch>
            <a:fillRect/>
          </a:stretch>
        </p:blipFill>
        <p:spPr bwMode="auto">
          <a:xfrm>
            <a:off x="4572000" y="1828800"/>
            <a:ext cx="4138932" cy="4620126"/>
          </a:xfrm>
          <a:prstGeom prst="rect">
            <a:avLst/>
          </a:prstGeom>
          <a:noFill/>
        </p:spPr>
      </p:pic>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3: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ngọt</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pic>
        <p:nvPicPr>
          <p:cNvPr id="3074" name="Picture 2" descr="C:\Users\PC\Downloads\a1.jpg"/>
          <p:cNvPicPr>
            <a:picLocks noChangeAspect="1" noChangeArrowheads="1"/>
          </p:cNvPicPr>
          <p:nvPr/>
        </p:nvPicPr>
        <p:blipFill>
          <a:blip r:embed="rId2"/>
          <a:srcRect/>
          <a:stretch>
            <a:fillRect/>
          </a:stretch>
        </p:blipFill>
        <p:spPr bwMode="auto">
          <a:xfrm>
            <a:off x="2360863" y="2851483"/>
            <a:ext cx="4364790" cy="3741821"/>
          </a:xfrm>
          <a:prstGeom prst="rect">
            <a:avLst/>
          </a:prstGeom>
          <a:noFill/>
        </p:spPr>
      </p:pic>
      <p:pic>
        <p:nvPicPr>
          <p:cNvPr id="3075" name="Picture 3" descr="C:\Users\PC\Downloads\a2.jpg"/>
          <p:cNvPicPr>
            <a:picLocks noChangeAspect="1" noChangeArrowheads="1"/>
          </p:cNvPicPr>
          <p:nvPr/>
        </p:nvPicPr>
        <p:blipFill>
          <a:blip r:embed="rId3"/>
          <a:srcRect/>
          <a:stretch>
            <a:fillRect/>
          </a:stretch>
        </p:blipFill>
        <p:spPr bwMode="auto">
          <a:xfrm>
            <a:off x="7471610" y="2923673"/>
            <a:ext cx="4247148" cy="3669631"/>
          </a:xfrm>
          <a:prstGeom prst="rect">
            <a:avLst/>
          </a:prstGeom>
          <a:noFill/>
        </p:spPr>
      </p:pic>
    </p:spTree>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7"/>
            <a:ext cx="9997440" cy="3358899"/>
          </a:xfrm>
        </p:spPr>
        <p:txBody>
          <a:bodyPr>
            <a:normAutofit fontScale="90000"/>
          </a:bodyPr>
          <a:lstStyle/>
          <a:p>
            <a:r>
              <a:rPr lang="en-US" dirty="0" smtClean="0"/>
              <a:t/>
            </a:r>
            <a:br>
              <a:rPr lang="en-US" dirty="0" smtClean="0"/>
            </a:br>
            <a:r>
              <a:rPr lang="en-US" b="1" dirty="0" smtClean="0">
                <a:effectLst/>
              </a:rPr>
              <a:t>- </a:t>
            </a:r>
            <a:r>
              <a:rPr lang="en-US" b="1" i="1" dirty="0" err="1" smtClean="0">
                <a:effectLst/>
                <a:latin typeface="Times New Roman" pitchFamily="18" charset="0"/>
                <a:cs typeface="Times New Roman" pitchFamily="18" charset="0"/>
              </a:rPr>
              <a:t>Lọ</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hoa</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chậu</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cảnh</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có</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nhiều</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có</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nhiều</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kiểu</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dáng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đa</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dạng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có</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loại</a:t>
            </a:r>
            <a:r>
              <a:rPr lang="en-US" b="1" i="1" dirty="0" smtClean="0">
                <a:effectLst/>
                <a:latin typeface="Times New Roman" pitchFamily="18" charset="0"/>
                <a:cs typeface="Times New Roman" pitchFamily="18" charset="0"/>
              </a:rPr>
              <a:t> to, </a:t>
            </a:r>
            <a:r>
              <a:rPr lang="en-US" b="1" i="1" dirty="0" err="1" smtClean="0">
                <a:effectLst/>
                <a:latin typeface="Times New Roman" pitchFamily="18" charset="0"/>
                <a:cs typeface="Times New Roman" pitchFamily="18" charset="0"/>
              </a:rPr>
              <a:t>nhỏ</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cao</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thấp</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phong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phú</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hình</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thức</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trang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trí</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khác</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nhau</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họa</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tiết</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phong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phú</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màu</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sắc</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tươi</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sáng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rực</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rỡ</a:t>
            </a:r>
            <a:r>
              <a:rPr lang="en-US" b="1" i="1" dirty="0" smtClean="0">
                <a:effectLst/>
                <a:latin typeface="Times New Roman" pitchFamily="18" charset="0"/>
                <a:cs typeface="Times New Roman" pitchFamily="18" charset="0"/>
              </a:rPr>
              <a:t>.</a:t>
            </a:r>
            <a:endParaRPr lang="en-US" b="1" dirty="0">
              <a:effectLst/>
              <a:latin typeface="Times New Roman" pitchFamily="18" charset="0"/>
              <a:cs typeface="Times New Roman" pitchFamily="18" charset="0"/>
            </a:endParaRPr>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7"/>
            <a:ext cx="9997440" cy="1614321"/>
          </a:xfrm>
        </p:spPr>
        <p:txBody>
          <a:bodyPr>
            <a:normAutofit fontScale="90000"/>
          </a:bodyPr>
          <a:lstStyle/>
          <a:p>
            <a:r>
              <a:rPr lang="en-US" b="1" dirty="0" smtClean="0">
                <a:solidFill>
                  <a:srgbClr val="C00000"/>
                </a:solidFill>
                <a:latin typeface="Times New Roman" pitchFamily="18" charset="0"/>
                <a:cs typeface="Times New Roman" pitchFamily="18" charset="0"/>
              </a:rPr>
              <a:t>2. </a:t>
            </a:r>
            <a:r>
              <a:rPr lang="en-US" b="1" dirty="0" err="1" smtClean="0">
                <a:solidFill>
                  <a:srgbClr val="C00000"/>
                </a:solidFill>
                <a:latin typeface="Times New Roman" pitchFamily="18" charset="0"/>
                <a:cs typeface="Times New Roman" pitchFamily="18" charset="0"/>
              </a:rPr>
              <a:t>Cách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thực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hiện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Quan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sát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tranh</a:t>
            </a:r>
            <a:r>
              <a:rPr lang="en-US" dirty="0" smtClean="0">
                <a:solidFill>
                  <a:srgbClr val="0070C0"/>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098" name="Picture 2" descr="C:\Users\PC\Downloads\20210203_070301.jpg"/>
          <p:cNvPicPr>
            <a:picLocks noGrp="1" noChangeAspect="1" noChangeArrowheads="1"/>
          </p:cNvPicPr>
          <p:nvPr>
            <p:ph idx="1"/>
          </p:nvPr>
        </p:nvPicPr>
        <p:blipFill>
          <a:blip r:embed="rId2" cstate="print"/>
          <a:srcRect/>
          <a:stretch>
            <a:fillRect/>
          </a:stretch>
        </p:blipFill>
        <p:spPr bwMode="auto">
          <a:xfrm>
            <a:off x="1758115" y="1708484"/>
            <a:ext cx="9996488" cy="4138863"/>
          </a:xfrm>
          <a:prstGeom prst="rect">
            <a:avLst/>
          </a:prstGeom>
          <a:noFill/>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697832"/>
            <a:ext cx="9997440" cy="5550568"/>
          </a:xfrm>
        </p:spPr>
        <p:txBody>
          <a:bodyPr>
            <a:normAutofit fontScale="92500" lnSpcReduction="20000"/>
          </a:bodyPr>
          <a:lstStyle/>
          <a:p>
            <a:r>
              <a:rPr lang="en-US" b="1" dirty="0" smtClean="0">
                <a:solidFill>
                  <a:srgbClr val="C00000"/>
                </a:solidFill>
                <a:latin typeface="Times New Roman" pitchFamily="18" charset="0"/>
                <a:cs typeface="Times New Roman" pitchFamily="18" charset="0"/>
              </a:rPr>
              <a:t>A. </a:t>
            </a:r>
            <a:r>
              <a:rPr lang="en-US" b="1" dirty="0" err="1" smtClean="0">
                <a:solidFill>
                  <a:srgbClr val="C00000"/>
                </a:solidFill>
                <a:latin typeface="Times New Roman" pitchFamily="18" charset="0"/>
                <a:cs typeface="Times New Roman" pitchFamily="18" charset="0"/>
              </a:rPr>
              <a:t>Cách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tạo</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dáng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và</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trang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trí</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chậu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cảnh</a:t>
            </a:r>
            <a:r>
              <a:rPr lang="en-US" b="1" dirty="0" smtClean="0">
                <a:solidFill>
                  <a:srgbClr val="C00000"/>
                </a:solidFill>
                <a:latin typeface="Times New Roman" pitchFamily="18" charset="0"/>
                <a:cs typeface="Times New Roman" pitchFamily="18" charset="0"/>
              </a:rPr>
              <a:t>/</a:t>
            </a:r>
            <a:r>
              <a:rPr lang="en-US" b="1" dirty="0" err="1" smtClean="0">
                <a:solidFill>
                  <a:srgbClr val="C00000"/>
                </a:solidFill>
                <a:latin typeface="Times New Roman" pitchFamily="18" charset="0"/>
                <a:cs typeface="Times New Roman" pitchFamily="18" charset="0"/>
              </a:rPr>
              <a:t>lọ</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hoa</a:t>
            </a:r>
            <a:r>
              <a:rPr lang="en-US" b="1" dirty="0" smtClean="0">
                <a:solidFill>
                  <a:srgbClr val="C00000"/>
                </a:solidFill>
                <a:latin typeface="Times New Roman" pitchFamily="18" charset="0"/>
                <a:cs typeface="Times New Roman" pitchFamily="18" charset="0"/>
              </a:rPr>
              <a:t>:</a:t>
            </a:r>
            <a:endParaRPr lang="en-US" dirty="0" smtClean="0">
              <a:solidFill>
                <a:srgbClr val="C00000"/>
              </a:solidFill>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dáng</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khung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hình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đường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trục</a:t>
            </a:r>
            <a:r>
              <a:rPr lang="en-US" dirty="0" smtClean="0">
                <a:solidFill>
                  <a:srgbClr val="0070C0"/>
                </a:solidFill>
                <a:latin typeface="Times New Roman" pitchFamily="18" charset="0"/>
                <a:cs typeface="Times New Roman" pitchFamily="18" charset="0"/>
              </a:rPr>
              <a:t>.</a:t>
            </a:r>
          </a:p>
          <a:p>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định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tỉ</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lê</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bộ</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phận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miệng,cổ</a:t>
            </a:r>
            <a:r>
              <a:rPr lang="en-US" dirty="0" smtClean="0">
                <a:solidFill>
                  <a:srgbClr val="0070C0"/>
                </a:solidFill>
                <a:latin typeface="Times New Roman" pitchFamily="18" charset="0"/>
                <a:cs typeface="Times New Roman" pitchFamily="18" charset="0"/>
              </a:rPr>
              <a:t>, than,..)</a:t>
            </a:r>
            <a:r>
              <a:rPr lang="en-US" dirty="0" err="1" smtClean="0">
                <a:solidFill>
                  <a:srgbClr val="0070C0"/>
                </a:solidFill>
                <a:latin typeface="Times New Roman" pitchFamily="18" charset="0"/>
                <a:cs typeface="Times New Roman" pitchFamily="18" charset="0"/>
              </a:rPr>
              <a:t>vẽ</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nét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tạo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hình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dáng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của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chậu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cây</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cảnh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lọ</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hoa</a:t>
            </a:r>
            <a:r>
              <a:rPr lang="en-US" dirty="0" smtClean="0">
                <a:solidFill>
                  <a:srgbClr val="0070C0"/>
                </a:solidFill>
                <a:latin typeface="Times New Roman" pitchFamily="18" charset="0"/>
                <a:cs typeface="Times New Roman" pitchFamily="18" charset="0"/>
              </a:rPr>
              <a:t>.</a:t>
            </a:r>
          </a:p>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trí</a:t>
            </a:r>
            <a:endParaRPr lang="en-US" dirty="0" smtClean="0">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Tìm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bố</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cục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họa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trang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trí</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phong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cảnh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hoa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lá</a:t>
            </a:r>
            <a:r>
              <a:rPr lang="en-US" dirty="0" smtClean="0">
                <a:solidFill>
                  <a:srgbClr val="0070C0"/>
                </a:solidFill>
                <a:latin typeface="Times New Roman" pitchFamily="18" charset="0"/>
                <a:cs typeface="Times New Roman" pitchFamily="18" charset="0"/>
              </a:rPr>
              <a:t>, con </a:t>
            </a:r>
            <a:r>
              <a:rPr lang="en-US" dirty="0" err="1" smtClean="0">
                <a:solidFill>
                  <a:srgbClr val="0070C0"/>
                </a:solidFill>
                <a:latin typeface="Times New Roman" pitchFamily="18" charset="0"/>
                <a:cs typeface="Times New Roman" pitchFamily="18" charset="0"/>
              </a:rPr>
              <a:t>vật</a:t>
            </a:r>
            <a:r>
              <a:rPr lang="en-US" dirty="0" smtClean="0">
                <a:solidFill>
                  <a:srgbClr val="0070C0"/>
                </a:solidFill>
                <a:latin typeface="Times New Roman" pitchFamily="18" charset="0"/>
                <a:cs typeface="Times New Roman" pitchFamily="18" charset="0"/>
              </a:rPr>
              <a:t>…)</a:t>
            </a:r>
          </a:p>
          <a:p>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Dựa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hình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dáng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của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chậu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cây</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cảnh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lọ</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hoa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sắp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xếp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họa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tiết</a:t>
            </a:r>
            <a:r>
              <a:rPr lang="en-US" dirty="0" smtClean="0">
                <a:solidFill>
                  <a:srgbClr val="0070C0"/>
                </a:solidFill>
                <a:latin typeface="Times New Roman" pitchFamily="18" charset="0"/>
                <a:cs typeface="Times New Roman" pitchFamily="18" charset="0"/>
              </a:rPr>
              <a:t>.</a:t>
            </a:r>
          </a:p>
          <a:p>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Vẽ</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màu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sắc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hài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hòa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phù</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hợp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với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họa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không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nên</a:t>
            </a:r>
            <a:r>
              <a:rPr lang="en-US" dirty="0" smtClean="0">
                <a:solidFill>
                  <a:srgbClr val="0070C0"/>
                </a:solidFill>
                <a:latin typeface="Times New Roman" pitchFamily="18" charset="0"/>
                <a:cs typeface="Times New Roman" pitchFamily="18" charset="0"/>
              </a:rPr>
              <a:t> dung </a:t>
            </a:r>
            <a:r>
              <a:rPr lang="en-US" dirty="0" err="1" smtClean="0">
                <a:solidFill>
                  <a:srgbClr val="0070C0"/>
                </a:solidFill>
                <a:latin typeface="Times New Roman" pitchFamily="18" charset="0"/>
                <a:cs typeface="Times New Roman" pitchFamily="18" charset="0"/>
              </a:rPr>
              <a:t>quá</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nhiều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màu</a:t>
            </a:r>
            <a:r>
              <a:rPr lang="en-US" dirty="0" smtClean="0">
                <a:solidFill>
                  <a:srgbClr val="0070C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mô</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chậu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cây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cảnh</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lọ</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Lựa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chọn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nguyên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liệu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tạo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hình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chậu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cảnh</a:t>
            </a:r>
            <a:r>
              <a:rPr lang="en-US" dirty="0" smtClean="0">
                <a:solidFill>
                  <a:srgbClr val="002060"/>
                </a:solidFill>
                <a:latin typeface="Times New Roman" pitchFamily="18" charset="0"/>
                <a:cs typeface="Times New Roman" pitchFamily="18" charset="0"/>
              </a:rPr>
              <a:t>/</a:t>
            </a:r>
            <a:r>
              <a:rPr lang="en-US" dirty="0" err="1" smtClean="0">
                <a:solidFill>
                  <a:srgbClr val="002060"/>
                </a:solidFill>
                <a:latin typeface="Times New Roman" pitchFamily="18" charset="0"/>
                <a:cs typeface="Times New Roman" pitchFamily="18" charset="0"/>
              </a:rPr>
              <a:t>lọ</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Ước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tỉ</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lệ</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bộ</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phận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miệng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cổ</a:t>
            </a:r>
            <a:r>
              <a:rPr lang="en-US" dirty="0" smtClean="0">
                <a:solidFill>
                  <a:srgbClr val="002060"/>
                </a:solidFill>
                <a:latin typeface="Times New Roman" pitchFamily="18" charset="0"/>
                <a:cs typeface="Times New Roman" pitchFamily="18" charset="0"/>
              </a:rPr>
              <a:t>, than, </a:t>
            </a:r>
            <a:r>
              <a:rPr lang="en-US" dirty="0" err="1" smtClean="0">
                <a:solidFill>
                  <a:srgbClr val="002060"/>
                </a:solidFill>
                <a:latin typeface="Times New Roman" pitchFamily="18" charset="0"/>
                <a:cs typeface="Times New Roman" pitchFamily="18" charset="0"/>
              </a:rPr>
              <a:t>đáy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Lựa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chọn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màu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sắc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phù</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hình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chậu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cảnh</a:t>
            </a:r>
            <a:r>
              <a:rPr lang="en-US" dirty="0" smtClean="0">
                <a:solidFill>
                  <a:srgbClr val="002060"/>
                </a:solidFill>
                <a:latin typeface="Times New Roman" pitchFamily="18" charset="0"/>
                <a:cs typeface="Times New Roman" pitchFamily="18" charset="0"/>
              </a:rPr>
              <a:t>/</a:t>
            </a:r>
            <a:r>
              <a:rPr lang="en-US" dirty="0" err="1" smtClean="0">
                <a:solidFill>
                  <a:srgbClr val="002060"/>
                </a:solidFill>
                <a:latin typeface="Times New Roman" pitchFamily="18" charset="0"/>
                <a:cs typeface="Times New Roman" pitchFamily="18" charset="0"/>
              </a:rPr>
              <a:t>lọ</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hoa</a:t>
            </a:r>
            <a:r>
              <a:rPr lang="en-US" dirty="0" smtClean="0">
                <a:solidFill>
                  <a:srgbClr val="002060"/>
                </a:solidFill>
                <a:latin typeface="Times New Roman" pitchFamily="18" charset="0"/>
                <a:cs typeface="Times New Roman" pitchFamily="18" charset="0"/>
              </a:rPr>
              <a:t>.</a:t>
            </a:r>
          </a:p>
          <a:p>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Tìm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trang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phù</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chọn</a:t>
            </a:r>
            <a:r>
              <a:rPr lang="en-US" dirty="0" smtClean="0">
                <a:solidFill>
                  <a:srgbClr val="002060"/>
                </a:solidFill>
                <a:latin typeface="Times New Roman" pitchFamily="18" charset="0"/>
                <a:cs typeface="Times New Roman" pitchFamily="18" charset="0"/>
              </a:rPr>
              <a:t>.</a:t>
            </a:r>
          </a:p>
          <a:p>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Tìm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phù</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chậu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cảnh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lọ</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gắn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tạo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thành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sản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chậu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cảnh</a:t>
            </a:r>
            <a:r>
              <a:rPr lang="en-US" dirty="0" smtClean="0">
                <a:solidFill>
                  <a:srgbClr val="002060"/>
                </a:solidFill>
                <a:latin typeface="Times New Roman" pitchFamily="18" charset="0"/>
                <a:cs typeface="Times New Roman" pitchFamily="18" charset="0"/>
              </a:rPr>
              <a:t>/</a:t>
            </a:r>
            <a:r>
              <a:rPr lang="en-US" dirty="0" err="1" smtClean="0">
                <a:solidFill>
                  <a:srgbClr val="002060"/>
                </a:solidFill>
                <a:latin typeface="Times New Roman" pitchFamily="18" charset="0"/>
                <a:cs typeface="Times New Roman" pitchFamily="18" charset="0"/>
              </a:rPr>
              <a:t>lọ</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hoa</a:t>
            </a:r>
            <a:r>
              <a:rPr lang="en-US" dirty="0" smtClean="0">
                <a:solidFill>
                  <a:srgbClr val="00206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1106</TotalTime>
  <Words>359</Words>
  <Application>Microsoft Office PowerPoint</Application>
  <PresentationFormat>Custom</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Mĩ thuật 8- Tuần 21 Tiết 21.  Chủ đề 6: HỘI HOA XUÂN </vt:lpstr>
      <vt:lpstr>  1. Tìm hiểu  - Quan sát tranh: HS tìm hiểu về sản phẩm mĩ thuật là chậu cảnh, lọ hoa được thể hiện bằng các hình thức khác nhau.     </vt:lpstr>
      <vt:lpstr>Cách 1: Vẽ chậu cảnh/lọ hoa. - Trang trí đường diềm, tự do… - Họa tiết: hoa lá, chim thú… - Hình dáng: đa dạng</vt:lpstr>
      <vt:lpstr>Cách 2: xé dán chậu cảnh/lọ hoa</vt:lpstr>
      <vt:lpstr>Cách 3: sử dụng phế liệu tìm được.</vt:lpstr>
      <vt:lpstr> - Lọ hoa, chậu cảnh có nhiều có nhiều kiểu dáng đa dạng, có loại to, nhỏ, cao thấp, phong phú, hình thức trang trí khác nhau, họa tiết phong phú, màu sắc tươi sáng, rực rỡ.</vt:lpstr>
      <vt:lpstr>2. Cách thực hiện - Quan sát tranh: </vt:lpstr>
      <vt:lpstr>Slide 8</vt:lpstr>
      <vt:lpstr>B. Cách tạo mô hình chậu cây cảnh/lọ hoa </vt:lpstr>
      <vt:lpstr>3. Thực hành </vt:lpstr>
      <vt:lpstr>Hướng dẫn về nhà</vt:lpstr>
    </vt:vector>
  </TitlesOfParts>
  <Company>Microsoft.Com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DỰ GIỜ TIẾT HỌC LỚP 8 A</dc:title>
  <dc:creator>MyPC</dc:creator>
  <cp:lastModifiedBy>PC</cp:lastModifiedBy>
  <cp:revision>70</cp:revision>
  <dcterms:created xsi:type="dcterms:W3CDTF">2018-10-24T12:53:30Z</dcterms:created>
  <dcterms:modified xsi:type="dcterms:W3CDTF">2021-02-03T00:28:58Z</dcterms:modified>
</cp:coreProperties>
</file>